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56" r:id="rId3"/>
    <p:sldId id="257" r:id="rId4"/>
    <p:sldId id="258" r:id="rId5"/>
    <p:sldId id="260" r:id="rId6"/>
    <p:sldId id="279" r:id="rId7"/>
    <p:sldId id="312" r:id="rId8"/>
    <p:sldId id="280" r:id="rId9"/>
    <p:sldId id="281" r:id="rId10"/>
    <p:sldId id="282" r:id="rId11"/>
    <p:sldId id="283" r:id="rId12"/>
    <p:sldId id="28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1" d="100"/>
          <a:sy n="51" d="100"/>
        </p:scale>
        <p:origin x="89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DB0E23-2665-4E8C-86CA-66EBED47F9D0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687292-8C99-4B18-9143-DDE625B70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778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F1ECD-FE75-4ECC-A956-5BCD87764A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7299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F1ECD-FE75-4ECC-A956-5BCD87764AC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413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92A2E-35EB-401B-BDC6-99DB8D52CEE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0589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92A2E-35EB-401B-BDC6-99DB8D52CEE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5286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92A2E-35EB-401B-BDC6-99DB8D52CEE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87488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6992A2E-35EB-401B-BDC6-99DB8D52CEE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31290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38F1ECD-FE75-4ECC-A956-5BCD87764AC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6339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C57F8-71C0-42EF-963C-30EF97E2D1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FD143A-C9DD-4364-B51D-48AF03CAD4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32EA09-E4B2-44FD-813F-EB42FBE2C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BE148E-3A0E-4EDF-8C80-B78DA9C63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A073F6-2D96-4D16-897B-79EE8E89E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665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96A26B-B081-420E-98F0-A66FF01FC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15B0A27-B628-44C5-9A5A-B157EBC582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6CE396-9A79-4180-834F-66F11C7B5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F0FD56-0232-4352-899D-15E7F8083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3C9DBC-908F-4AC1-8D2D-994E16566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163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2C00826-376F-43FB-81E0-6E3F01D696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0D5DE0-1742-4C2A-A963-9FC7353683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7E99D7-5014-4CC1-8A45-1CFEAF6815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83C5D8-0ED7-4CF7-8F73-8B32C3FE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8E90B9-3B6A-4A1B-9E25-C1291823C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48285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6439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739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79982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0509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2324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766684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080969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252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EB9C6C-0888-43C4-A99C-257DB6F3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E608FC-AB2E-4AEF-B63E-74D1D5BF17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A480C5-C714-407B-A443-03AB76760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EA48C-A739-42FC-B5EE-4450687FF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E3E90EF-46D5-473E-8622-EF7D319FD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15074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933334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79581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61917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2410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2502804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82412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www.themegallery.com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>
                <a:solidFill>
                  <a:prstClr val="black"/>
                </a:solidFill>
              </a:rPr>
              <a:t>Company Logo</a:t>
            </a: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6239069-51FF-4523-99A1-CA2854585C17}" type="slidenum">
              <a:rPr lang="en-US" altLang="zh-CN">
                <a:solidFill>
                  <a:prstClr val="black"/>
                </a:solidFill>
              </a:rPr>
              <a:pPr/>
              <a:t>‹#›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574300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453421" y="-21017"/>
            <a:ext cx="13098842" cy="6896100"/>
          </a:xfrm>
          <a:prstGeom prst="rect">
            <a:avLst/>
          </a:prstGeom>
        </p:spPr>
      </p:pic>
      <p:sp>
        <p:nvSpPr>
          <p:cNvPr id="8" name="矩形 7"/>
          <p:cNvSpPr/>
          <p:nvPr userDrawn="1"/>
        </p:nvSpPr>
        <p:spPr>
          <a:xfrm>
            <a:off x="-453421" y="-21017"/>
            <a:ext cx="13098842" cy="685800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6846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715FBC-773E-4C23-911A-9913CA487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79C9252-734D-426B-B282-43E5FB995C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8B8D76-943D-4629-9E3D-200A995DC0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8174F6-562B-44F3-A4C4-CFBD06324A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3BAA2B-CA9A-4039-9CD1-00B8F04E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27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D9FFC5-A2CC-4C5B-986C-73FF597D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4B8852-BEED-41A2-84E8-4CE9852FD34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8FF1120-6185-4926-AC53-C9BC0A1E8F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79BA50-3BCF-4A58-B7CC-F11CE381D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5B20679-6A67-4F84-90FA-C24BECD98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7D3E5D-53CB-41EA-A732-F3086C007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022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519E9D-E8EE-4FDF-ABC3-5DD38791F6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8F81EC-8AD9-4538-B076-C4ECB790B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4A004D-23E4-4D32-9B9F-D08FFD3806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65CA978-FA7A-4A5B-868B-8DEBC5B6FE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7DA778-DB1C-421B-8FB6-A4E5448D049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B9623A-F93E-4D69-B4D3-01531197DE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C8B8050-0F6A-41EE-8324-0195A2912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754CE00-3275-4DF5-8455-4DE06B264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697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65832-1203-4F83-A19E-80A9E166C1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E0C544C-7A20-4CF8-B296-55DCB5ACD1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3225171-EB05-4F74-99A5-F1DEBB55F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1CE078A-5F00-45A8-83BA-836876A0F1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1753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400714-6AAE-49E7-B7BE-971F9A61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C66D9F1-5D01-4E29-8155-384143396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ACEC44-A77D-44AF-BABB-50AAF7636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1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DBE0C-6DAB-4B99-966C-F7AC470C4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AB98D5-5219-47DC-9099-9EB5D827A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B4A928-ABD6-40A1-BC18-29F38676FD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B4C4D0-262A-41DF-937C-7171FA6C5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DD114D4-AF9B-4708-AC87-EFC26BA047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2FF45B5-4923-4869-BB8F-ACFAE78C6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003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B6569-E7D8-491A-9760-464280469F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60966A6-FA8F-4A4B-84D5-6686D5C00F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30E410-F10B-49E1-80D2-B431820DB2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0B16DF-8099-436B-ADC7-CDC92D801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5A7702-D7CD-4259-BF41-151DFE9314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35C885-B2B4-4696-A86D-465B7EDA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3822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683CFC-D94C-425F-B97E-44C60D02C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B764DA-0419-4A15-8255-00B9C59A7B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4FE6A5-5822-41BE-B171-D1914A090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1DFC9-48AC-456C-8A48-FD6DED1E19FA}" type="datetimeFigureOut">
              <a:rPr lang="zh-CN" altLang="en-US" smtClean="0"/>
              <a:t>2018/8/21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00BC50B-1599-4C45-AC26-2501E5932B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53DBAE6-6937-41F9-AF3E-8C02A8512A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63A63-D558-4AB5-9F9E-DECDB0FE3D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2569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371A29-6A4E-4C84-9D39-1E19C905DCA6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2018/8/21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F6614C-4C25-4016-B29F-878AA7A473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390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jpg"/><Relationship Id="rId5" Type="http://schemas.openxmlformats.org/officeDocument/2006/relationships/image" Target="../media/image38.jpg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BBA1F2-BC49-469B-8F0E-DBF18821E3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68582EF-420E-4E31-AFCC-364F62747D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33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33020" y="3463235"/>
            <a:ext cx="226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0714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27337" y="6457890"/>
            <a:ext cx="224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0716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81632" y="3463235"/>
            <a:ext cx="2245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0715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65" y="782625"/>
            <a:ext cx="3351744" cy="26133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31" y="782625"/>
            <a:ext cx="3394680" cy="2646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90" y="3863345"/>
            <a:ext cx="3377477" cy="263343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-1" y="242065"/>
            <a:ext cx="887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0702-0716 K004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J003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在涡旋的位置</a:t>
            </a:r>
          </a:p>
        </p:txBody>
      </p:sp>
      <p:sp>
        <p:nvSpPr>
          <p:cNvPr id="7" name="流程图: 联系 6"/>
          <p:cNvSpPr/>
          <p:nvPr/>
        </p:nvSpPr>
        <p:spPr>
          <a:xfrm>
            <a:off x="5301205" y="3379801"/>
            <a:ext cx="150471" cy="144000"/>
          </a:xfrm>
          <a:prstGeom prst="flowChartConnector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5301204" y="3787220"/>
            <a:ext cx="150472" cy="144000"/>
          </a:xfrm>
          <a:prstGeom prst="flowChartConnector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69369" y="3267135"/>
            <a:ext cx="10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J003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7258" y="3686129"/>
            <a:ext cx="10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K004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82092" y="1620456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09487" y="1608880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66479" y="4676563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7874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7" name="任意多边形 6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4057638" y="5628753"/>
            <a:ext cx="3932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盐度对比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气候态对比图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8" y="299444"/>
            <a:ext cx="4071257" cy="305344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98" y="270031"/>
            <a:ext cx="4285343" cy="305344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198" y="3502618"/>
            <a:ext cx="4285343" cy="3214007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858" y="3502879"/>
            <a:ext cx="4141596" cy="310619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1369" y="2002535"/>
            <a:ext cx="4205515" cy="315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93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12" name="任意多边形 11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任意多边形 19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9" name="圆角矩形 8"/>
          <p:cNvSpPr>
            <a:spLocks noChangeArrowheads="1"/>
          </p:cNvSpPr>
          <p:nvPr/>
        </p:nvSpPr>
        <p:spPr bwMode="auto">
          <a:xfrm>
            <a:off x="1814712" y="1086841"/>
            <a:ext cx="8592304" cy="1256234"/>
          </a:xfrm>
          <a:prstGeom prst="roundRect">
            <a:avLst>
              <a:gd name="adj" fmla="val 6759"/>
            </a:avLst>
          </a:prstGeom>
          <a:solidFill>
            <a:schemeClr val="accent1">
              <a:lumMod val="75000"/>
              <a:alpha val="30000"/>
            </a:schemeClr>
          </a:solidFill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海试地点：南海西北部海区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海试时间：测试阶段：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2016.6.19-2016.6.24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观测阶段：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2016.6.30-2016.7.18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候选涡旋选择条件：涡旋已存在时间（稳定性）、海深、涡旋所在范围（九段线、离岸近）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17" name="内容占位符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226" y="2557971"/>
            <a:ext cx="4427865" cy="345242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2" name="文本框 21"/>
          <p:cNvSpPr txBox="1"/>
          <p:nvPr/>
        </p:nvSpPr>
        <p:spPr>
          <a:xfrm>
            <a:off x="2375822" y="6079916"/>
            <a:ext cx="3290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2016.7.9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日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观测海域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涡旋预报</a:t>
            </a:r>
          </a:p>
        </p:txBody>
      </p:sp>
      <p:sp>
        <p:nvSpPr>
          <p:cNvPr id="13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南海涡旋观测任务</a:t>
            </a:r>
          </a:p>
        </p:txBody>
      </p:sp>
      <p:pic>
        <p:nvPicPr>
          <p:cNvPr id="11" name="glider动画~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56784" y="2557971"/>
            <a:ext cx="3950232" cy="345242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786564" y="6100399"/>
            <a:ext cx="32906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Glider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追涡示意图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211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46" name="任意多边形 45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任意多边形 52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2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南海涡旋观测路径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07290" y="5816781"/>
            <a:ext cx="2455647" cy="3059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横穿涡旋观测路径示意图</a:t>
            </a:r>
          </a:p>
        </p:txBody>
      </p:sp>
      <p:sp>
        <p:nvSpPr>
          <p:cNvPr id="16" name="文本框 12"/>
          <p:cNvSpPr txBox="1"/>
          <p:nvPr/>
        </p:nvSpPr>
        <p:spPr>
          <a:xfrm>
            <a:off x="7901181" y="5822905"/>
            <a:ext cx="24609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涡心观测路径示意图</a:t>
            </a:r>
          </a:p>
        </p:txBody>
      </p:sp>
      <p:sp>
        <p:nvSpPr>
          <p:cNvPr id="18" name="矩形 17"/>
          <p:cNvSpPr/>
          <p:nvPr/>
        </p:nvSpPr>
        <p:spPr>
          <a:xfrm>
            <a:off x="2524958" y="5820196"/>
            <a:ext cx="18004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涡旋观测路径示意图</a:t>
            </a:r>
          </a:p>
        </p:txBody>
      </p:sp>
      <p:pic>
        <p:nvPicPr>
          <p:cNvPr id="33" name="图片 32" descr="3 滑翔机涡流中心坐标系下速度-keep - 副本.png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174035" y="2643776"/>
            <a:ext cx="2636346" cy="3028807"/>
          </a:xfrm>
          <a:prstGeom prst="rect">
            <a:avLst/>
          </a:prstGeom>
        </p:spPr>
      </p:pic>
      <p:sp>
        <p:nvSpPr>
          <p:cNvPr id="30" name="椭圆 29"/>
          <p:cNvSpPr/>
          <p:nvPr/>
        </p:nvSpPr>
        <p:spPr bwMode="auto">
          <a:xfrm>
            <a:off x="5581668" y="3028062"/>
            <a:ext cx="2232248" cy="2211529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1" name="椭圆 30"/>
          <p:cNvSpPr/>
          <p:nvPr/>
        </p:nvSpPr>
        <p:spPr bwMode="auto">
          <a:xfrm>
            <a:off x="6335805" y="3804302"/>
            <a:ext cx="723972" cy="717253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ysDash"/>
            <a:round/>
            <a:headEnd type="oval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7957932" y="3026638"/>
            <a:ext cx="2232248" cy="221152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 w="19050" cap="flat" cmpd="sng" algn="ctr">
            <a:solidFill>
              <a:schemeClr val="tx1"/>
            </a:solidFill>
            <a:prstDash val="sysDash"/>
            <a:round/>
            <a:headEnd type="oval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5618990" y="3770101"/>
            <a:ext cx="2232248" cy="369332"/>
            <a:chOff x="3745226" y="3759710"/>
            <a:chExt cx="2232248" cy="369332"/>
          </a:xfrm>
        </p:grpSpPr>
        <p:cxnSp>
          <p:nvCxnSpPr>
            <p:cNvPr id="39" name="直接箭头连接符 38"/>
            <p:cNvCxnSpPr>
              <a:stCxn id="30" idx="2"/>
              <a:endCxn id="30" idx="6"/>
            </p:cNvCxnSpPr>
            <p:nvPr/>
          </p:nvCxnSpPr>
          <p:spPr bwMode="auto">
            <a:xfrm>
              <a:off x="3745226" y="4123436"/>
              <a:ext cx="223224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sp>
          <p:nvSpPr>
            <p:cNvPr id="40" name="文本框 39"/>
            <p:cNvSpPr txBox="1"/>
            <p:nvPr/>
          </p:nvSpPr>
          <p:spPr>
            <a:xfrm>
              <a:off x="4029993" y="3759710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6735114" y="3028062"/>
            <a:ext cx="1116124" cy="1105765"/>
            <a:chOff x="4861350" y="3017671"/>
            <a:chExt cx="1116124" cy="1105765"/>
          </a:xfrm>
        </p:grpSpPr>
        <p:cxnSp>
          <p:nvCxnSpPr>
            <p:cNvPr id="44" name="直接箭头连接符 43"/>
            <p:cNvCxnSpPr>
              <a:stCxn id="30" idx="6"/>
              <a:endCxn id="30" idx="0"/>
            </p:cNvCxnSpPr>
            <p:nvPr/>
          </p:nvCxnSpPr>
          <p:spPr bwMode="auto">
            <a:xfrm flipH="1" flipV="1">
              <a:off x="4861350" y="3017671"/>
              <a:ext cx="1116124" cy="1105765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sp>
          <p:nvSpPr>
            <p:cNvPr id="51" name="文本框 50"/>
            <p:cNvSpPr txBox="1"/>
            <p:nvPr/>
          </p:nvSpPr>
          <p:spPr>
            <a:xfrm>
              <a:off x="5004048" y="3140968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6437489" y="3028062"/>
            <a:ext cx="297625" cy="2211529"/>
            <a:chOff x="4563725" y="3017671"/>
            <a:chExt cx="297625" cy="2211529"/>
          </a:xfrm>
        </p:grpSpPr>
        <p:cxnSp>
          <p:nvCxnSpPr>
            <p:cNvPr id="58" name="直接箭头连接符 57"/>
            <p:cNvCxnSpPr>
              <a:stCxn id="30" idx="0"/>
              <a:endCxn id="30" idx="4"/>
            </p:cNvCxnSpPr>
            <p:nvPr/>
          </p:nvCxnSpPr>
          <p:spPr bwMode="auto">
            <a:xfrm>
              <a:off x="4861350" y="3017671"/>
              <a:ext cx="0" cy="221152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sp>
          <p:nvSpPr>
            <p:cNvPr id="59" name="文本框 1"/>
            <p:cNvSpPr txBox="1"/>
            <p:nvPr/>
          </p:nvSpPr>
          <p:spPr>
            <a:xfrm>
              <a:off x="4563725" y="461420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8714016" y="3026638"/>
            <a:ext cx="397362" cy="2211529"/>
            <a:chOff x="6840252" y="3016247"/>
            <a:chExt cx="397362" cy="2211529"/>
          </a:xfrm>
        </p:grpSpPr>
        <p:cxnSp>
          <p:nvCxnSpPr>
            <p:cNvPr id="61" name="直接箭头连接符 60"/>
            <p:cNvCxnSpPr>
              <a:stCxn id="37" idx="0"/>
              <a:endCxn id="37" idx="4"/>
            </p:cNvCxnSpPr>
            <p:nvPr/>
          </p:nvCxnSpPr>
          <p:spPr bwMode="auto">
            <a:xfrm>
              <a:off x="7237614" y="3016247"/>
              <a:ext cx="0" cy="2211529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sp>
          <p:nvSpPr>
            <p:cNvPr id="62" name="文本框 61"/>
            <p:cNvSpPr txBox="1"/>
            <p:nvPr/>
          </p:nvSpPr>
          <p:spPr>
            <a:xfrm>
              <a:off x="6840252" y="3349291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7995254" y="4132403"/>
            <a:ext cx="1116124" cy="1105764"/>
            <a:chOff x="6121490" y="4122012"/>
            <a:chExt cx="1116124" cy="1105764"/>
          </a:xfrm>
        </p:grpSpPr>
        <p:cxnSp>
          <p:nvCxnSpPr>
            <p:cNvPr id="64" name="直接箭头连接符 63"/>
            <p:cNvCxnSpPr>
              <a:stCxn id="37" idx="4"/>
              <a:endCxn id="37" idx="2"/>
            </p:cNvCxnSpPr>
            <p:nvPr/>
          </p:nvCxnSpPr>
          <p:spPr bwMode="auto">
            <a:xfrm flipH="1" flipV="1">
              <a:off x="6121490" y="4122012"/>
              <a:ext cx="1116124" cy="110576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sp>
          <p:nvSpPr>
            <p:cNvPr id="65" name="文本框 64"/>
            <p:cNvSpPr txBox="1"/>
            <p:nvPr/>
          </p:nvSpPr>
          <p:spPr>
            <a:xfrm>
              <a:off x="6446152" y="4398365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2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7995254" y="3944385"/>
            <a:ext cx="2232248" cy="369332"/>
            <a:chOff x="6121490" y="3933994"/>
            <a:chExt cx="2232248" cy="369332"/>
          </a:xfrm>
        </p:grpSpPr>
        <p:cxnSp>
          <p:nvCxnSpPr>
            <p:cNvPr id="67" name="直接箭头连接符 66"/>
            <p:cNvCxnSpPr>
              <a:stCxn id="37" idx="2"/>
              <a:endCxn id="37" idx="6"/>
            </p:cNvCxnSpPr>
            <p:nvPr/>
          </p:nvCxnSpPr>
          <p:spPr bwMode="auto">
            <a:xfrm>
              <a:off x="6121490" y="4122012"/>
              <a:ext cx="2232248" cy="0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oval" w="med" len="med"/>
              <a:tailEnd type="triangle" w="med" len="med"/>
            </a:ln>
            <a:effectLst/>
          </p:spPr>
        </p:cxnSp>
        <p:sp>
          <p:nvSpPr>
            <p:cNvPr id="68" name="文本框 1"/>
            <p:cNvSpPr txBox="1"/>
            <p:nvPr/>
          </p:nvSpPr>
          <p:spPr>
            <a:xfrm>
              <a:off x="7667838" y="3933994"/>
              <a:ext cx="2880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Verdana" pitchFamily="34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charset="-122"/>
                  <a:cs typeface="Times New Roman" panose="02020603050405020304" pitchFamily="18" charset="0"/>
                </a:rPr>
                <a:t>3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69" name="直接箭头连接符 68"/>
          <p:cNvCxnSpPr>
            <a:stCxn id="31" idx="0"/>
          </p:cNvCxnSpPr>
          <p:nvPr/>
        </p:nvCxnSpPr>
        <p:spPr bwMode="auto">
          <a:xfrm flipV="1">
            <a:off x="6697791" y="3026638"/>
            <a:ext cx="2160241" cy="77766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/>
          </a:ln>
          <a:effectLst/>
        </p:spPr>
      </p:cxnSp>
      <p:cxnSp>
        <p:nvCxnSpPr>
          <p:cNvPr id="70" name="直接箭头连接符 69"/>
          <p:cNvCxnSpPr>
            <a:stCxn id="31" idx="4"/>
          </p:cNvCxnSpPr>
          <p:nvPr/>
        </p:nvCxnSpPr>
        <p:spPr bwMode="auto">
          <a:xfrm>
            <a:off x="6697791" y="4521555"/>
            <a:ext cx="2232249" cy="71661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1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36" name="圆角矩形 35"/>
          <p:cNvSpPr>
            <a:spLocks noChangeArrowheads="1"/>
          </p:cNvSpPr>
          <p:nvPr/>
        </p:nvSpPr>
        <p:spPr bwMode="auto">
          <a:xfrm>
            <a:off x="1814712" y="1086840"/>
            <a:ext cx="8592304" cy="1256400"/>
          </a:xfrm>
          <a:prstGeom prst="roundRect">
            <a:avLst>
              <a:gd name="adj" fmla="val 6759"/>
            </a:avLst>
          </a:prstGeom>
          <a:solidFill>
            <a:schemeClr val="accent1">
              <a:lumMod val="75000"/>
              <a:alpha val="30000"/>
            </a:schemeClr>
          </a:solidFill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本次海试观测涡旋的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Glider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有两台：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横穿涡旋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Glider_J003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CTD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数据；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涡心精细化观测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Glider_K004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，观测数据包括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CTD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，溶解氧（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DO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），叶绿素（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ECO3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04064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3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 rot="21360000">
            <a:off x="-39938" y="287866"/>
            <a:ext cx="12281736" cy="376158"/>
            <a:chOff x="-64576" y="3871604"/>
            <a:chExt cx="12281736" cy="1082093"/>
          </a:xfrm>
        </p:grpSpPr>
        <p:sp>
          <p:nvSpPr>
            <p:cNvPr id="7" name="任意多边形 6"/>
            <p:cNvSpPr/>
            <p:nvPr/>
          </p:nvSpPr>
          <p:spPr>
            <a:xfrm rot="120000">
              <a:off x="-49427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 rot="180000">
              <a:off x="-44659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任意多边形 10"/>
            <p:cNvSpPr/>
            <p:nvPr/>
          </p:nvSpPr>
          <p:spPr>
            <a:xfrm rot="300000">
              <a:off x="-4074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360000">
              <a:off x="-4159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任意多边形 12"/>
            <p:cNvSpPr/>
            <p:nvPr/>
          </p:nvSpPr>
          <p:spPr>
            <a:xfrm rot="420000">
              <a:off x="-44323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-6457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240000">
              <a:off x="-41764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 rot="60000">
              <a:off x="-56066" y="3871604"/>
              <a:ext cx="12257903" cy="1082093"/>
            </a:xfrm>
            <a:custGeom>
              <a:avLst/>
              <a:gdLst>
                <a:gd name="connsiteX0" fmla="*/ 0 w 12257903"/>
                <a:gd name="connsiteY0" fmla="*/ 650969 h 1082093"/>
                <a:gd name="connsiteX1" fmla="*/ 3929449 w 12257903"/>
                <a:gd name="connsiteY1" fmla="*/ 8418 h 1082093"/>
                <a:gd name="connsiteX2" fmla="*/ 9403492 w 12257903"/>
                <a:gd name="connsiteY2" fmla="*/ 1058742 h 1082093"/>
                <a:gd name="connsiteX3" fmla="*/ 12257903 w 12257903"/>
                <a:gd name="connsiteY3" fmla="*/ 762180 h 1082093"/>
                <a:gd name="connsiteX4" fmla="*/ 12257903 w 12257903"/>
                <a:gd name="connsiteY4" fmla="*/ 762180 h 1082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7903" h="1082093">
                  <a:moveTo>
                    <a:pt x="0" y="650969"/>
                  </a:moveTo>
                  <a:cubicBezTo>
                    <a:pt x="1181100" y="295712"/>
                    <a:pt x="2362200" y="-59544"/>
                    <a:pt x="3929449" y="8418"/>
                  </a:cubicBezTo>
                  <a:cubicBezTo>
                    <a:pt x="5496698" y="76380"/>
                    <a:pt x="8015416" y="933115"/>
                    <a:pt x="9403492" y="1058742"/>
                  </a:cubicBezTo>
                  <a:cubicBezTo>
                    <a:pt x="10791568" y="1184369"/>
                    <a:pt x="12257903" y="762180"/>
                    <a:pt x="12257903" y="762180"/>
                  </a:cubicBezTo>
                  <a:lnTo>
                    <a:pt x="12257903" y="762180"/>
                  </a:lnTo>
                </a:path>
              </a:pathLst>
            </a:custGeom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99" y="1008129"/>
            <a:ext cx="4467225" cy="49830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6181753" y="6021432"/>
            <a:ext cx="393297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rPr>
              <a:t>观测阶段海试轨迹图</a:t>
            </a:r>
          </a:p>
        </p:txBody>
      </p:sp>
      <p:sp>
        <p:nvSpPr>
          <p:cNvPr id="8" name="圆角矩形 7"/>
          <p:cNvSpPr>
            <a:spLocks noChangeArrowheads="1"/>
          </p:cNvSpPr>
          <p:nvPr/>
        </p:nvSpPr>
        <p:spPr bwMode="auto">
          <a:xfrm>
            <a:off x="1862121" y="1008129"/>
            <a:ext cx="3672407" cy="4983096"/>
          </a:xfrm>
          <a:prstGeom prst="roundRect">
            <a:avLst>
              <a:gd name="adj" fmla="val 6119"/>
            </a:avLst>
          </a:prstGeom>
          <a:solidFill>
            <a:schemeClr val="accent1">
              <a:lumMod val="75000"/>
              <a:alpha val="30000"/>
            </a:schemeClr>
          </a:solidFill>
          <a:ln w="19050" algn="ctr">
            <a:solidFill>
              <a:schemeClr val="accent1">
                <a:lumMod val="75000"/>
              </a:schemeClr>
            </a:solidFill>
            <a:round/>
            <a:headEnd/>
            <a:tailEnd/>
          </a:ln>
        </p:spPr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涡心观测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Glider_K004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蓝色线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测试阶段：航程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8.56km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剖面个数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	 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观测阶段：航程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399.1km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	  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剖面个数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206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穿涡观测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Glider_J003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（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黄色线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测试阶段：航程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2.35km 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          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剖面个数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观测阶段：航程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369.04km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	    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剖面个数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178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总剖面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400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航程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779.05km</a:t>
            </a:r>
          </a:p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红线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表示涡旋涡心的轨迹 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0" y="176213"/>
            <a:ext cx="121920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algn="ctr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Glider</a:t>
            </a:r>
            <a:r>
              <a:rPr kumimoji="0" lang="en-US" altLang="zh-CN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轨迹图</a:t>
            </a:r>
          </a:p>
        </p:txBody>
      </p:sp>
    </p:spTree>
    <p:extLst>
      <p:ext uri="{BB962C8B-B14F-4D97-AF65-F5344CB8AC3E}">
        <p14:creationId xmlns:p14="http://schemas.microsoft.com/office/powerpoint/2010/main" val="40166170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313" y="685799"/>
            <a:ext cx="8229601" cy="6172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344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4" y="804232"/>
            <a:ext cx="2519190" cy="1889393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3" y="804232"/>
            <a:ext cx="2519191" cy="1889393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34" y="804232"/>
            <a:ext cx="2519191" cy="188939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324" y="804232"/>
            <a:ext cx="2519191" cy="188939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754" y="2693625"/>
            <a:ext cx="2519188" cy="188939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42" y="2693625"/>
            <a:ext cx="2519186" cy="188939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28" y="2693625"/>
            <a:ext cx="2519188" cy="18893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3312" y="2693625"/>
            <a:ext cx="2519188" cy="1889391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408" y="4583015"/>
            <a:ext cx="2526519" cy="189488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4927" y="4585767"/>
            <a:ext cx="2519178" cy="1889383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100" y="4587138"/>
            <a:ext cx="2515519" cy="188663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9619" y="4583015"/>
            <a:ext cx="2508173" cy="1881130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963537" y="271380"/>
            <a:ext cx="60923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SST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为背景涡旋在观测期间的位置变化</a:t>
            </a:r>
          </a:p>
        </p:txBody>
      </p:sp>
    </p:spTree>
    <p:extLst>
      <p:ext uri="{BB962C8B-B14F-4D97-AF65-F5344CB8AC3E}">
        <p14:creationId xmlns:p14="http://schemas.microsoft.com/office/powerpoint/2010/main" val="472072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33020" y="3463235"/>
            <a:ext cx="226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0702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27337" y="6457890"/>
            <a:ext cx="224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0704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81632" y="3463235"/>
            <a:ext cx="2245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0703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04530" y="6407989"/>
            <a:ext cx="229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0705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65" y="3844523"/>
            <a:ext cx="3351744" cy="26133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64" y="782625"/>
            <a:ext cx="3351746" cy="261336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31" y="782625"/>
            <a:ext cx="3394681" cy="2646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90" y="3863345"/>
            <a:ext cx="3377478" cy="2633432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-1" y="242065"/>
            <a:ext cx="887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0702-0716 K004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J003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在涡旋的位置</a:t>
            </a:r>
          </a:p>
        </p:txBody>
      </p:sp>
      <p:sp>
        <p:nvSpPr>
          <p:cNvPr id="7" name="流程图: 联系 6"/>
          <p:cNvSpPr/>
          <p:nvPr/>
        </p:nvSpPr>
        <p:spPr>
          <a:xfrm>
            <a:off x="5301205" y="3379801"/>
            <a:ext cx="150471" cy="144000"/>
          </a:xfrm>
          <a:prstGeom prst="flowChartConnector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5301204" y="3787220"/>
            <a:ext cx="150472" cy="144000"/>
          </a:xfrm>
          <a:prstGeom prst="flowChartConnector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69369" y="3267135"/>
            <a:ext cx="10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J003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7258" y="3686129"/>
            <a:ext cx="10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K004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97842" y="1632031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90512" y="1632030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82229" y="4711288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40175" y="4710743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4283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33020" y="3463235"/>
            <a:ext cx="226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0706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27337" y="6457890"/>
            <a:ext cx="224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0708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81632" y="3463235"/>
            <a:ext cx="2245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0707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04530" y="6407989"/>
            <a:ext cx="229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0709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65" y="3844523"/>
            <a:ext cx="3351744" cy="26133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64" y="782625"/>
            <a:ext cx="3351746" cy="26133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31" y="782625"/>
            <a:ext cx="3394681" cy="2646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90" y="3863345"/>
            <a:ext cx="3377478" cy="263343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-1" y="242065"/>
            <a:ext cx="887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0702-0716 K004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J003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在涡旋的位置</a:t>
            </a:r>
          </a:p>
        </p:txBody>
      </p:sp>
      <p:sp>
        <p:nvSpPr>
          <p:cNvPr id="7" name="流程图: 联系 6"/>
          <p:cNvSpPr/>
          <p:nvPr/>
        </p:nvSpPr>
        <p:spPr>
          <a:xfrm>
            <a:off x="5301205" y="3379801"/>
            <a:ext cx="150471" cy="144000"/>
          </a:xfrm>
          <a:prstGeom prst="flowChartConnector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5301204" y="3787220"/>
            <a:ext cx="150472" cy="144000"/>
          </a:xfrm>
          <a:prstGeom prst="flowChartConnector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69369" y="3267135"/>
            <a:ext cx="10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J003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7258" y="3686129"/>
            <a:ext cx="10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K004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928392" y="1655181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55787" y="1655180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889629" y="4722863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40175" y="4710743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964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框 23"/>
          <p:cNvSpPr txBox="1"/>
          <p:nvPr/>
        </p:nvSpPr>
        <p:spPr>
          <a:xfrm>
            <a:off x="2233020" y="3463235"/>
            <a:ext cx="2269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0710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327337" y="6457890"/>
            <a:ext cx="22446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0712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581632" y="3463235"/>
            <a:ext cx="2245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0711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604530" y="6407989"/>
            <a:ext cx="22918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悦黑体验版纤细体" pitchFamily="50" charset="-122"/>
                <a:ea typeface="造字工房悦黑体验版纤细体" pitchFamily="50" charset="-122"/>
                <a:cs typeface="+mn-cs"/>
              </a:rPr>
              <a:t>0713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造字工房悦黑体验版纤细体" pitchFamily="50" charset="-122"/>
              <a:ea typeface="造字工房悦黑体验版纤细体" pitchFamily="50" charset="-122"/>
              <a:cs typeface="+mn-cs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65" y="3844523"/>
            <a:ext cx="3351744" cy="261336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864" y="782625"/>
            <a:ext cx="3351746" cy="26133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831" y="782625"/>
            <a:ext cx="3394681" cy="26468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490" y="3863345"/>
            <a:ext cx="3377478" cy="263343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-1" y="242065"/>
            <a:ext cx="88777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0702-0716 K004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、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J003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造字工房尚雅体演示版常规体" pitchFamily="50" charset="-122"/>
                <a:ea typeface="造字工房尚雅体演示版常规体" pitchFamily="50" charset="-122"/>
                <a:cs typeface="+mn-cs"/>
              </a:rPr>
              <a:t>在涡旋的位置</a:t>
            </a:r>
          </a:p>
        </p:txBody>
      </p:sp>
      <p:sp>
        <p:nvSpPr>
          <p:cNvPr id="7" name="流程图: 联系 6"/>
          <p:cNvSpPr/>
          <p:nvPr/>
        </p:nvSpPr>
        <p:spPr>
          <a:xfrm>
            <a:off x="5301205" y="3379801"/>
            <a:ext cx="150471" cy="144000"/>
          </a:xfrm>
          <a:prstGeom prst="flowChartConnector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流程图: 联系 7"/>
          <p:cNvSpPr/>
          <p:nvPr/>
        </p:nvSpPr>
        <p:spPr>
          <a:xfrm>
            <a:off x="5301204" y="3787220"/>
            <a:ext cx="150472" cy="144000"/>
          </a:xfrm>
          <a:prstGeom prst="flowChartConnector">
            <a:avLst/>
          </a:prstGeom>
          <a:solidFill>
            <a:schemeClr val="bg1">
              <a:alpha val="4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669369" y="3267135"/>
            <a:ext cx="10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J003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667258" y="3686129"/>
            <a:ext cx="100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K004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893667" y="1655181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232637" y="1632030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2901204" y="4711288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217025" y="4699168"/>
            <a:ext cx="356237" cy="312515"/>
          </a:xfrm>
          <a:prstGeom prst="rect">
            <a:avLst/>
          </a:prstGeom>
          <a:solidFill>
            <a:schemeClr val="bg1">
              <a:alpha val="40000"/>
            </a:schemeClr>
          </a:solidFill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22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233</Words>
  <Application>Microsoft Office PowerPoint</Application>
  <PresentationFormat>宽屏</PresentationFormat>
  <Paragraphs>71</Paragraphs>
  <Slides>11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等线</vt:lpstr>
      <vt:lpstr>等线 Light</vt:lpstr>
      <vt:lpstr>黑体</vt:lpstr>
      <vt:lpstr>宋体</vt:lpstr>
      <vt:lpstr>微软雅黑</vt:lpstr>
      <vt:lpstr>造字工房尚雅体演示版常规体</vt:lpstr>
      <vt:lpstr>造字工房悦黑体验版纤细体</vt:lpstr>
      <vt:lpstr>Arial</vt:lpstr>
      <vt:lpstr>Calibri</vt:lpstr>
      <vt:lpstr>Calibri Light</vt:lpstr>
      <vt:lpstr>Times New Roman</vt:lpstr>
      <vt:lpstr>Wingdings</vt:lpstr>
      <vt:lpstr>Office 主题​​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245328495@qq.com</dc:creator>
  <cp:lastModifiedBy>245328495@qq.com</cp:lastModifiedBy>
  <cp:revision>1</cp:revision>
  <dcterms:created xsi:type="dcterms:W3CDTF">2018-08-21T15:30:50Z</dcterms:created>
  <dcterms:modified xsi:type="dcterms:W3CDTF">2018-08-21T15:31:07Z</dcterms:modified>
</cp:coreProperties>
</file>